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Fredoka One" charset="1" panose="02000000000000000000"/>
      <p:regular r:id="rId10"/>
    </p:embeddedFont>
    <p:embeddedFont>
      <p:font typeface="More Sugar" charset="1" panose="00000000000000000000"/>
      <p:regular r:id="rId11"/>
    </p:embeddedFont>
    <p:embeddedFont>
      <p:font typeface="Noto Sans T Chinese" charset="1" panose="020B0500000000000000"/>
      <p:regular r:id="rId12"/>
    </p:embeddedFont>
    <p:embeddedFont>
      <p:font typeface="Noto Sans T Chinese Bold" charset="1" panose="020B08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15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49641" y="3684698"/>
            <a:ext cx="7591674" cy="314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00"/>
              </a:lnSpc>
            </a:pPr>
            <a:r>
              <a:rPr lang="en-US" sz="12000" spc="288">
                <a:solidFill>
                  <a:srgbClr val="FAFAFA"/>
                </a:solidFill>
                <a:latin typeface="More Sugar"/>
              </a:rPr>
              <a:t>Traffic</a:t>
            </a:r>
          </a:p>
          <a:p>
            <a:pPr algn="just">
              <a:lnSpc>
                <a:spcPts val="12000"/>
              </a:lnSpc>
            </a:pPr>
            <a:r>
              <a:rPr lang="en-US" sz="12000" spc="288">
                <a:solidFill>
                  <a:srgbClr val="FAFAFA"/>
                </a:solidFill>
                <a:latin typeface="More Sugar"/>
              </a:rPr>
              <a:t>Accident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221403" y="-2540106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9641" y="2547254"/>
            <a:ext cx="5744163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9"/>
              </a:lnSpc>
            </a:pPr>
            <a:r>
              <a:rPr lang="en-US" sz="4500" spc="108">
                <a:solidFill>
                  <a:srgbClr val="FAFAFA"/>
                </a:solidFill>
                <a:ea typeface="Fredoka One"/>
              </a:rPr>
              <a:t>第9組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65414" y="6932723"/>
            <a:ext cx="6180253" cy="2267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">
                <a:solidFill>
                  <a:srgbClr val="FFFFFF"/>
                </a:solidFill>
                <a:latin typeface="Fredoka One Bold"/>
              </a:rPr>
              <a:t>Leader     -  電通二甲 C109110138 溫翔旭</a:t>
            </a:r>
          </a:p>
          <a:p>
            <a:pPr>
              <a:lnSpc>
                <a:spcPts val="3640"/>
              </a:lnSpc>
            </a:pPr>
            <a:r>
              <a:rPr lang="en-US" sz="2600" spc="2">
                <a:solidFill>
                  <a:srgbClr val="FFFFFF"/>
                </a:solidFill>
                <a:latin typeface="Fredoka One Bold"/>
              </a:rPr>
              <a:t>Members -  營建一乙 C111106241  劉家豪</a:t>
            </a:r>
          </a:p>
          <a:p>
            <a:pPr>
              <a:lnSpc>
                <a:spcPts val="3640"/>
              </a:lnSpc>
            </a:pPr>
            <a:r>
              <a:rPr lang="en-US" sz="2600" spc="2">
                <a:solidFill>
                  <a:srgbClr val="FFFFFF"/>
                </a:solidFill>
                <a:latin typeface="Fredoka One Bold"/>
              </a:rPr>
              <a:t>                      工設一甲 C111101138  蕭承洋</a:t>
            </a:r>
          </a:p>
          <a:p>
            <a:pPr>
              <a:lnSpc>
                <a:spcPts val="3640"/>
              </a:lnSpc>
            </a:pPr>
            <a:r>
              <a:rPr lang="en-US" sz="2600" spc="2">
                <a:solidFill>
                  <a:srgbClr val="FFFFFF"/>
                </a:solidFill>
                <a:latin typeface="Fredoka One Bold"/>
              </a:rPr>
              <a:t>                      電通二甲 C110110105  楊忠諭</a:t>
            </a:r>
          </a:p>
          <a:p>
            <a:pPr>
              <a:lnSpc>
                <a:spcPts val="3640"/>
              </a:lnSpc>
            </a:pPr>
            <a:r>
              <a:rPr lang="en-US" sz="2600" spc="2">
                <a:solidFill>
                  <a:srgbClr val="FFFFFF"/>
                </a:solidFill>
                <a:latin typeface="Fredoka One Bold"/>
              </a:rPr>
              <a:t>                      行銷四甲 C108113123 林筠軒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-5400000">
            <a:off x="105727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5143500"/>
                </a:moveTo>
                <a:lnTo>
                  <a:pt x="10287000" y="5143500"/>
                </a:lnTo>
                <a:lnTo>
                  <a:pt x="10287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8045668" y="6827948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919873" y="388930"/>
            <a:ext cx="6339427" cy="9509140"/>
            <a:chOff x="0" y="0"/>
            <a:chExt cx="6350000" cy="9525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l="-41603" t="0" r="-41603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897880" y="216438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3" id="3"/>
          <p:cNvSpPr txBox="true"/>
          <p:nvPr/>
        </p:nvSpPr>
        <p:spPr>
          <a:xfrm rot="0">
            <a:off x="5897880" y="159703"/>
            <a:ext cx="649224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773266" y="2895229"/>
            <a:ext cx="6741468" cy="595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83"/>
              </a:lnSpc>
            </a:pPr>
            <a:r>
              <a:rPr lang="en-US" sz="5599">
                <a:solidFill>
                  <a:srgbClr val="FFFFFF"/>
                </a:solidFill>
                <a:ea typeface="Noto Sans T Chinese"/>
              </a:rPr>
              <a:t>．組員分工</a:t>
            </a:r>
          </a:p>
          <a:p>
            <a:pPr algn="ctr">
              <a:lnSpc>
                <a:spcPts val="10583"/>
              </a:lnSpc>
            </a:pPr>
            <a:r>
              <a:rPr lang="en-US" sz="5599">
                <a:solidFill>
                  <a:srgbClr val="FFFFFF"/>
                </a:solidFill>
                <a:ea typeface="Noto Sans T Chinese"/>
              </a:rPr>
              <a:t>．網頁結構</a:t>
            </a:r>
          </a:p>
          <a:p>
            <a:pPr algn="ctr">
              <a:lnSpc>
                <a:spcPts val="5670"/>
              </a:lnSpc>
            </a:pPr>
            <a:r>
              <a:rPr lang="en-US" sz="3000">
                <a:solidFill>
                  <a:srgbClr val="FFFFFF"/>
                </a:solidFill>
                <a:latin typeface="Noto Sans T Chinese"/>
              </a:rPr>
              <a:t>-首頁、成員介紹、各類型交通事故分析-</a:t>
            </a:r>
          </a:p>
          <a:p>
            <a:pPr algn="ctr">
              <a:lnSpc>
                <a:spcPts val="10583"/>
              </a:lnSpc>
            </a:pPr>
            <a:r>
              <a:rPr lang="en-US" sz="5599">
                <a:solidFill>
                  <a:srgbClr val="FFFFFF"/>
                </a:solidFill>
                <a:ea typeface="Noto Sans T Chinese"/>
              </a:rPr>
              <a:t>．資料蒐集</a:t>
            </a:r>
          </a:p>
          <a:p>
            <a:pPr algn="ctr">
              <a:lnSpc>
                <a:spcPts val="10583"/>
              </a:lnSpc>
            </a:pPr>
            <a:r>
              <a:rPr lang="en-US" sz="5599">
                <a:solidFill>
                  <a:srgbClr val="FFFFFF"/>
                </a:solidFill>
                <a:ea typeface="Noto Sans T Chinese"/>
              </a:rPr>
              <a:t>．首頁功能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2571750" y="2571750"/>
            <a:ext cx="10287000" cy="5143500"/>
          </a:xfrm>
          <a:custGeom>
            <a:avLst/>
            <a:gdLst/>
            <a:ahLst/>
            <a:cxnLst/>
            <a:rect r="r" b="b" t="t" l="l"/>
            <a:pathLst>
              <a:path h="5143500" w="10287000">
                <a:moveTo>
                  <a:pt x="0" y="0"/>
                </a:moveTo>
                <a:lnTo>
                  <a:pt x="10287000" y="0"/>
                </a:lnTo>
                <a:lnTo>
                  <a:pt x="10287000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4101063" y="6811057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341" y="-924433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443665" y="2922151"/>
            <a:ext cx="9563804" cy="5158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32"/>
              </a:lnSpc>
              <a:spcBef>
                <a:spcPct val="0"/>
              </a:spcBef>
            </a:pPr>
            <a:r>
              <a:rPr lang="en-US" sz="4532">
                <a:solidFill>
                  <a:srgbClr val="FAFAFA"/>
                </a:solidFill>
                <a:latin typeface="Fredoka One Bold"/>
              </a:rPr>
              <a:t>       </a:t>
            </a:r>
            <a:r>
              <a:rPr lang="en-US" sz="4532">
                <a:solidFill>
                  <a:srgbClr val="FAFAFA"/>
                </a:solidFill>
                <a:ea typeface="Fredoka One Bold"/>
              </a:rPr>
              <a:t>溫翔旭 : 前端、後端網頁建置</a:t>
            </a:r>
          </a:p>
          <a:p>
            <a:pPr algn="ctr">
              <a:lnSpc>
                <a:spcPts val="4532"/>
              </a:lnSpc>
              <a:spcBef>
                <a:spcPct val="0"/>
              </a:spcBef>
            </a:pPr>
          </a:p>
          <a:p>
            <a:pPr algn="ctr">
              <a:lnSpc>
                <a:spcPts val="4532"/>
              </a:lnSpc>
              <a:spcBef>
                <a:spcPct val="0"/>
              </a:spcBef>
            </a:pPr>
            <a:r>
              <a:rPr lang="en-US" sz="4532">
                <a:solidFill>
                  <a:srgbClr val="FAFAFA"/>
                </a:solidFill>
                <a:latin typeface="Fredoka One Bold"/>
              </a:rPr>
              <a:t>       楊忠諭 : 前端、後端網頁建置</a:t>
            </a:r>
          </a:p>
          <a:p>
            <a:pPr algn="ctr">
              <a:lnSpc>
                <a:spcPts val="4532"/>
              </a:lnSpc>
              <a:spcBef>
                <a:spcPct val="0"/>
              </a:spcBef>
            </a:pPr>
          </a:p>
          <a:p>
            <a:pPr algn="ctr">
              <a:lnSpc>
                <a:spcPts val="4532"/>
              </a:lnSpc>
              <a:spcBef>
                <a:spcPct val="0"/>
              </a:spcBef>
            </a:pPr>
            <a:r>
              <a:rPr lang="en-US" sz="4532">
                <a:solidFill>
                  <a:srgbClr val="FAFAFA"/>
                </a:solidFill>
                <a:ea typeface="Fredoka One Bold"/>
              </a:rPr>
              <a:t>劉家豪 : 資料收集、分析</a:t>
            </a:r>
          </a:p>
          <a:p>
            <a:pPr algn="ctr">
              <a:lnSpc>
                <a:spcPts val="4532"/>
              </a:lnSpc>
              <a:spcBef>
                <a:spcPct val="0"/>
              </a:spcBef>
            </a:pPr>
          </a:p>
          <a:p>
            <a:pPr algn="ctr">
              <a:lnSpc>
                <a:spcPts val="4532"/>
              </a:lnSpc>
              <a:spcBef>
                <a:spcPct val="0"/>
              </a:spcBef>
            </a:pPr>
            <a:r>
              <a:rPr lang="en-US" sz="4532">
                <a:solidFill>
                  <a:srgbClr val="FAFAFA"/>
                </a:solidFill>
                <a:ea typeface="Fredoka One Bold"/>
              </a:rPr>
              <a:t>蕭承洋 : 資料收集、分析</a:t>
            </a:r>
          </a:p>
          <a:p>
            <a:pPr algn="ctr">
              <a:lnSpc>
                <a:spcPts val="4532"/>
              </a:lnSpc>
              <a:spcBef>
                <a:spcPct val="0"/>
              </a:spcBef>
            </a:pPr>
          </a:p>
          <a:p>
            <a:pPr algn="ctr">
              <a:lnSpc>
                <a:spcPts val="4532"/>
              </a:lnSpc>
              <a:spcBef>
                <a:spcPct val="0"/>
              </a:spcBef>
            </a:pPr>
            <a:r>
              <a:rPr lang="en-US" sz="4532">
                <a:solidFill>
                  <a:srgbClr val="FAFAFA"/>
                </a:solidFill>
                <a:ea typeface="Fredoka One Bold"/>
              </a:rPr>
              <a:t>林筠軒 : 資料收集、分析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57129" y="1006475"/>
            <a:ext cx="5784376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216">
                <a:solidFill>
                  <a:srgbClr val="FAFAFA"/>
                </a:solidFill>
                <a:ea typeface="More Sugar Bold"/>
              </a:rPr>
              <a:t>組員分工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30696" y="2475644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8" y="0"/>
                </a:lnTo>
                <a:lnTo>
                  <a:pt x="4828818" y="5335712"/>
                </a:lnTo>
                <a:lnTo>
                  <a:pt x="0" y="5335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04993" y="6809417"/>
            <a:ext cx="4230357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 spc="216">
                <a:solidFill>
                  <a:srgbClr val="FAFAFA"/>
                </a:solidFill>
                <a:ea typeface="More Sugar Bold"/>
              </a:rPr>
              <a:t>網頁</a:t>
            </a:r>
          </a:p>
          <a:p>
            <a:pPr>
              <a:lnSpc>
                <a:spcPts val="9000"/>
              </a:lnSpc>
            </a:pPr>
            <a:r>
              <a:rPr lang="en-US" sz="9000" spc="216">
                <a:solidFill>
                  <a:srgbClr val="FAFAFA"/>
                </a:solidFill>
                <a:ea typeface="More Sugar Bold"/>
              </a:rPr>
              <a:t>結構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442242" y="6340786"/>
            <a:ext cx="7121355" cy="2122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5" indent="-388622" lvl="1">
              <a:lnSpc>
                <a:spcPts val="5760"/>
              </a:lnSpc>
              <a:buFont typeface="Arial"/>
              <a:buChar char="•"/>
            </a:pPr>
            <a:r>
              <a:rPr lang="en-US" sz="3600" spc="3">
                <a:solidFill>
                  <a:srgbClr val="FAFAFA"/>
                </a:solidFill>
                <a:ea typeface="Fredoka One"/>
              </a:rPr>
              <a:t>首頁</a:t>
            </a:r>
          </a:p>
          <a:p>
            <a:pPr marL="1554490" indent="-518163" lvl="2">
              <a:lnSpc>
                <a:spcPts val="5760"/>
              </a:lnSpc>
              <a:buFont typeface="Arial"/>
              <a:buChar char="⚬"/>
            </a:pPr>
            <a:r>
              <a:rPr lang="en-US" sz="3600" spc="3">
                <a:solidFill>
                  <a:srgbClr val="FAFAFA"/>
                </a:solidFill>
                <a:ea typeface="Fredoka One"/>
              </a:rPr>
              <a:t>各種交通工具事故統計</a:t>
            </a:r>
          </a:p>
          <a:p>
            <a:pPr marL="777245" indent="-388622" lvl="1">
              <a:lnSpc>
                <a:spcPts val="5760"/>
              </a:lnSpc>
              <a:buFont typeface="Arial"/>
              <a:buChar char="•"/>
            </a:pPr>
            <a:r>
              <a:rPr lang="en-US" sz="3600" spc="3">
                <a:solidFill>
                  <a:srgbClr val="FAFAFA"/>
                </a:solidFill>
                <a:ea typeface="Fredoka One Bold"/>
              </a:rPr>
              <a:t>成員介紹  &amp; 分工</a:t>
            </a:r>
          </a:p>
        </p:txBody>
      </p:sp>
      <p:sp>
        <p:nvSpPr>
          <p:cNvPr name="Freeform 5" id="5"/>
          <p:cNvSpPr/>
          <p:nvPr/>
        </p:nvSpPr>
        <p:spPr>
          <a:xfrm flipH="true" flipV="true" rot="0">
            <a:off x="13780122" y="8414173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9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9" y="0"/>
                </a:lnTo>
                <a:lnTo>
                  <a:pt x="4828819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20898" y="6340786"/>
            <a:ext cx="5813786" cy="3569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5" indent="-388622" lvl="1">
              <a:lnSpc>
                <a:spcPts val="5760"/>
              </a:lnSpc>
              <a:buFont typeface="Arial"/>
              <a:buChar char="•"/>
            </a:pPr>
            <a:r>
              <a:rPr lang="en-US" sz="3600" spc="3">
                <a:solidFill>
                  <a:srgbClr val="FAFAFA"/>
                </a:solidFill>
                <a:ea typeface="Fredoka One Bold"/>
              </a:rPr>
              <a:t>各類型交通事故分析</a:t>
            </a:r>
          </a:p>
          <a:p>
            <a:pPr marL="1554490" indent="-518163" lvl="2">
              <a:lnSpc>
                <a:spcPts val="5760"/>
              </a:lnSpc>
              <a:buFont typeface="Arial"/>
              <a:buChar char="⚬"/>
            </a:pPr>
            <a:r>
              <a:rPr lang="en-US" sz="3600" spc="3">
                <a:solidFill>
                  <a:srgbClr val="FAFAFA"/>
                </a:solidFill>
                <a:latin typeface="Fredoka One"/>
              </a:rPr>
              <a:t>110年事故統計</a:t>
            </a:r>
          </a:p>
          <a:p>
            <a:pPr marL="1554490" indent="-518163" lvl="2">
              <a:lnSpc>
                <a:spcPts val="5760"/>
              </a:lnSpc>
              <a:buFont typeface="Arial"/>
              <a:buChar char="⚬"/>
            </a:pPr>
            <a:r>
              <a:rPr lang="en-US" sz="3600" spc="3">
                <a:solidFill>
                  <a:srgbClr val="FAFAFA"/>
                </a:solidFill>
                <a:latin typeface="Fredoka One"/>
              </a:rPr>
              <a:t>111年事故統計</a:t>
            </a:r>
          </a:p>
          <a:p>
            <a:pPr marL="1554490" indent="-518163" lvl="2">
              <a:lnSpc>
                <a:spcPts val="5760"/>
              </a:lnSpc>
              <a:buFont typeface="Arial"/>
              <a:buChar char="⚬"/>
            </a:pPr>
            <a:r>
              <a:rPr lang="en-US" sz="3600" spc="3">
                <a:solidFill>
                  <a:srgbClr val="FAFAFA"/>
                </a:solidFill>
                <a:ea typeface="Fredoka One"/>
              </a:rPr>
              <a:t>條件分析</a:t>
            </a:r>
          </a:p>
          <a:p>
            <a:pPr marL="1554490" indent="-518163" lvl="2">
              <a:lnSpc>
                <a:spcPts val="5760"/>
              </a:lnSpc>
              <a:buFont typeface="Arial"/>
              <a:buChar char="⚬"/>
            </a:pPr>
            <a:r>
              <a:rPr lang="en-US" sz="3600" spc="3">
                <a:solidFill>
                  <a:srgbClr val="FAFAFA"/>
                </a:solidFill>
                <a:ea typeface="Fredoka One"/>
              </a:rPr>
              <a:t>街道事故統計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-3543300"/>
            <a:ext cx="18288000" cy="9144000"/>
          </a:xfrm>
          <a:custGeom>
            <a:avLst/>
            <a:gdLst/>
            <a:ahLst/>
            <a:cxnLst/>
            <a:rect r="r" b="b" t="t" l="l"/>
            <a:pathLst>
              <a:path h="9144000" w="18288000">
                <a:moveTo>
                  <a:pt x="0" y="0"/>
                </a:moveTo>
                <a:lnTo>
                  <a:pt x="18288000" y="0"/>
                </a:lnTo>
                <a:lnTo>
                  <a:pt x="18288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104993" y="1028700"/>
            <a:ext cx="5155216" cy="51552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9697" t="0" r="-29697" b="0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566392" y="1028700"/>
            <a:ext cx="5155216" cy="515521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t="0" r="-24991" b="0"/>
              </a:stretch>
            </a:blip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2027791" y="1028700"/>
            <a:ext cx="5155216" cy="515521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38906" t="0" r="-38906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4480434" y="7518076"/>
            <a:ext cx="7121355" cy="674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77245" indent="-388622" lvl="1">
              <a:lnSpc>
                <a:spcPts val="5760"/>
              </a:lnSpc>
              <a:buFont typeface="Arial"/>
              <a:buChar char="•"/>
            </a:pPr>
            <a:r>
              <a:rPr lang="en-US" sz="3600" spc="3">
                <a:solidFill>
                  <a:srgbClr val="FAFAFA"/>
                </a:solidFill>
                <a:ea typeface="Fredoka One Bold"/>
              </a:rPr>
              <a:t>後臺管理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15114561" y="1912486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643694" y="-1454369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9" y="0"/>
                </a:lnTo>
                <a:lnTo>
                  <a:pt x="4828819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85125" y="4074748"/>
            <a:ext cx="12278549" cy="2606704"/>
          </a:xfrm>
          <a:custGeom>
            <a:avLst/>
            <a:gdLst/>
            <a:ahLst/>
            <a:cxnLst/>
            <a:rect r="r" b="b" t="t" l="l"/>
            <a:pathLst>
              <a:path h="2606704" w="12278549">
                <a:moveTo>
                  <a:pt x="0" y="0"/>
                </a:moveTo>
                <a:lnTo>
                  <a:pt x="12278549" y="0"/>
                </a:lnTo>
                <a:lnTo>
                  <a:pt x="12278549" y="2606704"/>
                </a:lnTo>
                <a:lnTo>
                  <a:pt x="0" y="26067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851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85125" y="6833547"/>
            <a:ext cx="12278549" cy="3453453"/>
          </a:xfrm>
          <a:custGeom>
            <a:avLst/>
            <a:gdLst/>
            <a:ahLst/>
            <a:cxnLst/>
            <a:rect r="r" b="b" t="t" l="l"/>
            <a:pathLst>
              <a:path h="3453453" w="12278549">
                <a:moveTo>
                  <a:pt x="0" y="0"/>
                </a:moveTo>
                <a:lnTo>
                  <a:pt x="12278549" y="0"/>
                </a:lnTo>
                <a:lnTo>
                  <a:pt x="12278549" y="3453453"/>
                </a:lnTo>
                <a:lnTo>
                  <a:pt x="0" y="34534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837" r="0" b="-1837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12838" y="3143203"/>
            <a:ext cx="10862325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 spc="2">
                <a:solidFill>
                  <a:srgbClr val="FAFAFA"/>
                </a:solidFill>
                <a:ea typeface="Fredoka One Bold"/>
              </a:rPr>
              <a:t>透過政府資料開放平臺蒐集相關資料，蒐集如110.111年交通事故統計、各種車輛事故統計及肇因等共計約4700筆資料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86252" y="1438392"/>
            <a:ext cx="9515497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216">
                <a:solidFill>
                  <a:srgbClr val="FAFAFA"/>
                </a:solidFill>
                <a:ea typeface="More Sugar Bold"/>
              </a:rPr>
              <a:t>資料蒐集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182981">
            <a:off x="1354254" y="-1374212"/>
            <a:ext cx="5191027" cy="5735941"/>
          </a:xfrm>
          <a:custGeom>
            <a:avLst/>
            <a:gdLst/>
            <a:ahLst/>
            <a:cxnLst/>
            <a:rect r="r" b="b" t="t" l="l"/>
            <a:pathLst>
              <a:path h="5735941" w="5191027">
                <a:moveTo>
                  <a:pt x="0" y="0"/>
                </a:moveTo>
                <a:lnTo>
                  <a:pt x="5191027" y="0"/>
                </a:lnTo>
                <a:lnTo>
                  <a:pt x="5191027" y="5735941"/>
                </a:lnTo>
                <a:lnTo>
                  <a:pt x="0" y="57359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59747">
            <a:off x="-352529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1907375">
            <a:off x="10260349" y="7305132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859747">
            <a:off x="13404947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905455" y="872968"/>
            <a:ext cx="3746818" cy="374681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42326" t="0" r="-42326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9364676" y="4456489"/>
            <a:ext cx="3746818" cy="3746818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42326" t="0" r="-42326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12967" y="4325325"/>
            <a:ext cx="2511137" cy="894593"/>
          </a:xfrm>
          <a:custGeom>
            <a:avLst/>
            <a:gdLst/>
            <a:ahLst/>
            <a:cxnLst/>
            <a:rect r="r" b="b" t="t" l="l"/>
            <a:pathLst>
              <a:path h="894593" w="2511137">
                <a:moveTo>
                  <a:pt x="0" y="0"/>
                </a:moveTo>
                <a:lnTo>
                  <a:pt x="2511137" y="0"/>
                </a:lnTo>
                <a:lnTo>
                  <a:pt x="2511137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104896" y="2583884"/>
            <a:ext cx="3746014" cy="374601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42326" t="0" r="-4232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5722334" y="5986131"/>
            <a:ext cx="2511137" cy="894593"/>
          </a:xfrm>
          <a:custGeom>
            <a:avLst/>
            <a:gdLst/>
            <a:ahLst/>
            <a:cxnLst/>
            <a:rect r="r" b="b" t="t" l="l"/>
            <a:pathLst>
              <a:path h="894593" w="2511137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982516" y="7804304"/>
            <a:ext cx="2511137" cy="894593"/>
          </a:xfrm>
          <a:custGeom>
            <a:avLst/>
            <a:gdLst/>
            <a:ahLst/>
            <a:cxnLst/>
            <a:rect r="r" b="b" t="t" l="l"/>
            <a:pathLst>
              <a:path h="894593" w="2511137">
                <a:moveTo>
                  <a:pt x="0" y="0"/>
                </a:moveTo>
                <a:lnTo>
                  <a:pt x="2511138" y="0"/>
                </a:lnTo>
                <a:lnTo>
                  <a:pt x="2511138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13845852" y="5730580"/>
            <a:ext cx="3746818" cy="3746818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1270"/>
            </a:xfrm>
            <a:custGeom>
              <a:avLst/>
              <a:gdLst/>
              <a:ahLst/>
              <a:cxnLst/>
              <a:rect r="r" b="b" t="t" l="l"/>
              <a:pathLst>
                <a:path h="6351270" w="635000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5"/>
              <a:stretch>
                <a:fillRect l="-42326" t="0" r="-42326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4463693" y="9078395"/>
            <a:ext cx="2511137" cy="894593"/>
          </a:xfrm>
          <a:custGeom>
            <a:avLst/>
            <a:gdLst/>
            <a:ahLst/>
            <a:cxnLst/>
            <a:rect r="r" b="b" t="t" l="l"/>
            <a:pathLst>
              <a:path h="894593" w="2511137">
                <a:moveTo>
                  <a:pt x="0" y="0"/>
                </a:moveTo>
                <a:lnTo>
                  <a:pt x="2511137" y="0"/>
                </a:lnTo>
                <a:lnTo>
                  <a:pt x="2511137" y="894593"/>
                </a:lnTo>
                <a:lnTo>
                  <a:pt x="0" y="89459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81156" y="4608442"/>
            <a:ext cx="1774759" cy="37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ea typeface="Fredoka One Bold"/>
              </a:rPr>
              <a:t>小型車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146217" y="6269247"/>
            <a:ext cx="1663371" cy="37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ea typeface="Fredoka One"/>
              </a:rPr>
              <a:t>機車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49356" y="8087495"/>
            <a:ext cx="1977459" cy="37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ea typeface="Fredoka One Bold"/>
              </a:rPr>
              <a:t>腳踏車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698046" y="1730600"/>
            <a:ext cx="7009944" cy="438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40"/>
              </a:lnSpc>
            </a:pPr>
            <a:r>
              <a:rPr lang="en-US" sz="2600" spc="2">
                <a:solidFill>
                  <a:srgbClr val="FAFAFA"/>
                </a:solidFill>
                <a:ea typeface="Fredoka One"/>
              </a:rPr>
              <a:t>高雄市各種交通工具發生的交通事故統計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07980" y="7414540"/>
            <a:ext cx="5483574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 spc="216">
                <a:solidFill>
                  <a:srgbClr val="FAFAFA"/>
                </a:solidFill>
                <a:ea typeface="More Sugar"/>
              </a:rPr>
              <a:t>首頁功能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730532" y="9361511"/>
            <a:ext cx="1977459" cy="375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2"/>
              </a:lnSpc>
            </a:pPr>
            <a:r>
              <a:rPr lang="en-US" sz="2802">
                <a:solidFill>
                  <a:srgbClr val="FFFFFF"/>
                </a:solidFill>
                <a:ea typeface="Fredoka One Bold"/>
              </a:rPr>
              <a:t>行人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C55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59747">
            <a:off x="-335637" y="-2020155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0" y="0"/>
                </a:moveTo>
                <a:lnTo>
                  <a:pt x="5782577" y="0"/>
                </a:lnTo>
                <a:lnTo>
                  <a:pt x="5782577" y="6627596"/>
                </a:lnTo>
                <a:lnTo>
                  <a:pt x="0" y="6627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13459182" y="4192855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4828818" y="5335711"/>
                </a:moveTo>
                <a:lnTo>
                  <a:pt x="0" y="5335711"/>
                </a:lnTo>
                <a:lnTo>
                  <a:pt x="0" y="0"/>
                </a:lnTo>
                <a:lnTo>
                  <a:pt x="4828818" y="0"/>
                </a:lnTo>
                <a:lnTo>
                  <a:pt x="4828818" y="533571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859747">
            <a:off x="13421839" y="5385099"/>
            <a:ext cx="5782577" cy="6627596"/>
          </a:xfrm>
          <a:custGeom>
            <a:avLst/>
            <a:gdLst/>
            <a:ahLst/>
            <a:cxnLst/>
            <a:rect r="r" b="b" t="t" l="l"/>
            <a:pathLst>
              <a:path h="6627596" w="5782577">
                <a:moveTo>
                  <a:pt x="5782577" y="6627596"/>
                </a:moveTo>
                <a:lnTo>
                  <a:pt x="0" y="6627596"/>
                </a:lnTo>
                <a:lnTo>
                  <a:pt x="0" y="0"/>
                </a:lnTo>
                <a:lnTo>
                  <a:pt x="5782577" y="0"/>
                </a:lnTo>
                <a:lnTo>
                  <a:pt x="5782577" y="662759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13304" y="1028700"/>
            <a:ext cx="4828818" cy="5335711"/>
          </a:xfrm>
          <a:custGeom>
            <a:avLst/>
            <a:gdLst/>
            <a:ahLst/>
            <a:cxnLst/>
            <a:rect r="r" b="b" t="t" l="l"/>
            <a:pathLst>
              <a:path h="5335711" w="4828818">
                <a:moveTo>
                  <a:pt x="0" y="0"/>
                </a:moveTo>
                <a:lnTo>
                  <a:pt x="4828818" y="0"/>
                </a:lnTo>
                <a:lnTo>
                  <a:pt x="4828818" y="5335711"/>
                </a:lnTo>
                <a:lnTo>
                  <a:pt x="0" y="53357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29454" y="3314774"/>
            <a:ext cx="9829092" cy="392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0"/>
              </a:lnSpc>
            </a:pPr>
            <a:r>
              <a:rPr lang="en-US" sz="15000" spc="359">
                <a:solidFill>
                  <a:srgbClr val="FAFAFA"/>
                </a:solidFill>
                <a:latin typeface="More Sugar Bold"/>
              </a:rPr>
              <a:t>Thank </a:t>
            </a:r>
            <a:r>
              <a:rPr lang="en-US" sz="15000" spc="359">
                <a:solidFill>
                  <a:srgbClr val="FFBD59"/>
                </a:solidFill>
                <a:latin typeface="More Sugar Bold"/>
              </a:rPr>
              <a:t>You!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DAFmPlPuMqY</dc:identifier>
  <dcterms:modified xsi:type="dcterms:W3CDTF">2011-08-01T06:04:30Z</dcterms:modified>
  <cp:revision>1</cp:revision>
  <dc:title>第9組</dc:title>
</cp:coreProperties>
</file>